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80" r:id="rId3"/>
    <p:sldId id="381" r:id="rId4"/>
    <p:sldId id="393" r:id="rId5"/>
    <p:sldId id="394" r:id="rId6"/>
    <p:sldId id="396" r:id="rId7"/>
    <p:sldId id="395" r:id="rId8"/>
    <p:sldId id="382" r:id="rId9"/>
    <p:sldId id="400" r:id="rId10"/>
    <p:sldId id="401" r:id="rId11"/>
    <p:sldId id="403" r:id="rId12"/>
    <p:sldId id="404" r:id="rId13"/>
    <p:sldId id="402" r:id="rId14"/>
    <p:sldId id="405" r:id="rId15"/>
    <p:sldId id="406" r:id="rId16"/>
    <p:sldId id="407" r:id="rId17"/>
    <p:sldId id="408" r:id="rId18"/>
    <p:sldId id="409" r:id="rId19"/>
    <p:sldId id="383" r:id="rId20"/>
    <p:sldId id="384" r:id="rId21"/>
    <p:sldId id="385" r:id="rId22"/>
    <p:sldId id="410" r:id="rId23"/>
    <p:sldId id="411" r:id="rId24"/>
    <p:sldId id="412" r:id="rId25"/>
    <p:sldId id="391" r:id="rId26"/>
    <p:sldId id="389" r:id="rId27"/>
    <p:sldId id="413" r:id="rId28"/>
    <p:sldId id="414" r:id="rId29"/>
    <p:sldId id="419" r:id="rId30"/>
    <p:sldId id="420" r:id="rId31"/>
    <p:sldId id="387" r:id="rId32"/>
    <p:sldId id="416" r:id="rId33"/>
    <p:sldId id="417" r:id="rId34"/>
    <p:sldId id="37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319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6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85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911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42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70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313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51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6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561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2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B251-50AF-4CD9-822B-E7C346D4AE52}" type="datetimeFigureOut">
              <a:rPr lang="en-ZA" smtClean="0"/>
              <a:t>2017/08/31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8236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Spatial Planning and Land Use Management Act</a:t>
            </a:r>
            <a:br>
              <a:rPr lang="en-ZA" sz="3600" dirty="0" smtClean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2800" dirty="0" smtClean="0"/>
              <a:t>PHA / Centre for Environmental Rights / Centre of Excellence on Food Security</a:t>
            </a: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ZA" dirty="0" err="1" smtClean="0">
                <a:solidFill>
                  <a:schemeClr val="bg1"/>
                </a:solidFill>
              </a:rPr>
              <a:t>Jaap</a:t>
            </a:r>
            <a:r>
              <a:rPr lang="en-ZA" dirty="0" smtClean="0">
                <a:solidFill>
                  <a:schemeClr val="bg1"/>
                </a:solidFill>
              </a:rPr>
              <a:t> de </a:t>
            </a:r>
            <a:r>
              <a:rPr lang="en-ZA" dirty="0" err="1" smtClean="0">
                <a:solidFill>
                  <a:schemeClr val="bg1"/>
                </a:solidFill>
              </a:rPr>
              <a:t>Visser</a:t>
            </a: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31 August 2017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739344"/>
            <a:ext cx="1061676" cy="1273832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7382884" y="8673082"/>
            <a:ext cx="5454297" cy="253856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mtClean="0">
                <a:solidFill>
                  <a:schemeClr val="bg1"/>
                </a:solidFill>
              </a:rPr>
              <a:t>Jaap de Visser</a:t>
            </a:r>
          </a:p>
          <a:p>
            <a:r>
              <a:rPr lang="en-ZA" smtClean="0">
                <a:solidFill>
                  <a:schemeClr val="bg1"/>
                </a:solidFill>
              </a:rPr>
              <a:t>31 August 2017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12" name="Picture 11" descr="https://www.uwc.ac.za/Faculties/EMS/COEFS/BannerImages/COEFS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" y="3722078"/>
            <a:ext cx="3157448" cy="136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7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2382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8851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9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279755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0183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576230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0183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983209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92935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84841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100265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877950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When provincial appeal is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independent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 expert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015153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When provincial appeal is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independent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 expert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to province is still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Architecture of Laws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At least </a:t>
            </a:r>
            <a:r>
              <a:rPr lang="en-ZA" dirty="0" smtClean="0">
                <a:solidFill>
                  <a:srgbClr val="FFFF00"/>
                </a:solidFill>
              </a:rPr>
              <a:t>two, possibly three</a:t>
            </a:r>
            <a:r>
              <a:rPr lang="en-ZA" dirty="0" smtClean="0"/>
              <a:t> layers of law</a:t>
            </a:r>
          </a:p>
          <a:p>
            <a:pPr marL="0" indent="0">
              <a:buNone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SPLUMA (+ regulations)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(some) provincial planning laws</a:t>
            </a:r>
          </a:p>
          <a:p>
            <a:pPr lvl="1"/>
            <a:r>
              <a:rPr lang="en-ZA" dirty="0" smtClean="0"/>
              <a:t>E.g. KZN, </a:t>
            </a:r>
            <a:r>
              <a:rPr lang="en-ZA" dirty="0" err="1" smtClean="0"/>
              <a:t>WCape</a:t>
            </a:r>
            <a:r>
              <a:rPr lang="en-ZA" dirty="0" smtClean="0"/>
              <a:t>, </a:t>
            </a:r>
            <a:r>
              <a:rPr lang="en-ZA" dirty="0" err="1" smtClean="0"/>
              <a:t>NCape</a:t>
            </a:r>
            <a:r>
              <a:rPr lang="en-Z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rgbClr val="FFFF00"/>
                </a:solidFill>
              </a:rPr>
              <a:t>municipal by-laws</a:t>
            </a:r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Spatial Planning and Land Use Management Act (SPLUMA)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ZA" dirty="0" smtClean="0"/>
              <a:t>What does it do?</a:t>
            </a:r>
          </a:p>
          <a:p>
            <a:r>
              <a:rPr lang="en-ZA" dirty="0" smtClean="0"/>
              <a:t>What does it </a:t>
            </a:r>
            <a:r>
              <a:rPr lang="en-ZA" dirty="0" smtClean="0">
                <a:solidFill>
                  <a:srgbClr val="FFFF00"/>
                </a:solidFill>
              </a:rPr>
              <a:t>not</a:t>
            </a:r>
            <a:r>
              <a:rPr lang="en-ZA" dirty="0" smtClean="0"/>
              <a:t> do?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52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Development Principles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spatial </a:t>
            </a:r>
            <a:r>
              <a:rPr lang="en-ZA" dirty="0" smtClean="0">
                <a:solidFill>
                  <a:srgbClr val="FFFF00"/>
                </a:solidFill>
              </a:rPr>
              <a:t>justice</a:t>
            </a:r>
          </a:p>
          <a:p>
            <a:pPr lvl="1"/>
            <a:r>
              <a:rPr lang="en-ZA" dirty="0" smtClean="0"/>
              <a:t>e.g. impact on land </a:t>
            </a:r>
            <a:r>
              <a:rPr lang="en-ZA" dirty="0" smtClean="0">
                <a:solidFill>
                  <a:srgbClr val="FFFF00"/>
                </a:solidFill>
              </a:rPr>
              <a:t>value</a:t>
            </a:r>
            <a:r>
              <a:rPr lang="en-ZA" dirty="0" smtClean="0"/>
              <a:t> can’t stop a decision</a:t>
            </a:r>
          </a:p>
          <a:p>
            <a:pPr lvl="1"/>
            <a:r>
              <a:rPr lang="en-ZA" dirty="0" smtClean="0"/>
              <a:t>expand planning system, </a:t>
            </a:r>
            <a:r>
              <a:rPr lang="en-ZA" dirty="0" smtClean="0">
                <a:solidFill>
                  <a:srgbClr val="FFFF00"/>
                </a:solidFill>
              </a:rPr>
              <a:t>include</a:t>
            </a:r>
            <a:r>
              <a:rPr lang="en-ZA" dirty="0" smtClean="0"/>
              <a:t> informal settlements, former homeland areas etc.</a:t>
            </a:r>
          </a:p>
          <a:p>
            <a:r>
              <a:rPr lang="en-ZA" dirty="0" smtClean="0"/>
              <a:t>spatial </a:t>
            </a:r>
            <a:r>
              <a:rPr lang="en-ZA" dirty="0" smtClean="0">
                <a:solidFill>
                  <a:srgbClr val="FFFF00"/>
                </a:solidFill>
              </a:rPr>
              <a:t>sustainability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rotect agricultural land</a:t>
            </a:r>
          </a:p>
          <a:p>
            <a:r>
              <a:rPr lang="en-ZA" dirty="0" smtClean="0"/>
              <a:t>efficiency</a:t>
            </a:r>
          </a:p>
          <a:p>
            <a:r>
              <a:rPr lang="en-ZA" dirty="0" smtClean="0"/>
              <a:t>spatial resilience</a:t>
            </a:r>
          </a:p>
          <a:p>
            <a:r>
              <a:rPr lang="en-ZA" dirty="0" smtClean="0"/>
              <a:t>good administration</a:t>
            </a:r>
          </a:p>
          <a:p>
            <a:pPr marL="0" indent="0">
              <a:buNone/>
            </a:pPr>
            <a:r>
              <a:rPr lang="en-ZA" dirty="0" smtClean="0"/>
              <a:t>Q: what </a:t>
            </a:r>
            <a:r>
              <a:rPr lang="en-ZA" dirty="0" smtClean="0">
                <a:solidFill>
                  <a:srgbClr val="FFFF00"/>
                </a:solidFill>
              </a:rPr>
              <a:t>role</a:t>
            </a:r>
            <a:r>
              <a:rPr lang="en-ZA" dirty="0" smtClean="0"/>
              <a:t> will they play in decision making?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06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86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48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531812" y="3068960"/>
            <a:ext cx="692050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95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9804" y="4221088"/>
            <a:ext cx="8684196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/>
              <a:t>SDFs </a:t>
            </a:r>
            <a:r>
              <a:rPr lang="en-ZA" dirty="0" smtClean="0">
                <a:solidFill>
                  <a:srgbClr val="FFFF00"/>
                </a:solidFill>
              </a:rPr>
              <a:t>don’t give rights</a:t>
            </a:r>
            <a:r>
              <a:rPr lang="en-ZA" dirty="0" smtClean="0"/>
              <a:t>, schemes and land use decisions do</a:t>
            </a:r>
          </a:p>
          <a:p>
            <a:r>
              <a:rPr lang="en-ZA" dirty="0" smtClean="0"/>
              <a:t>however, </a:t>
            </a:r>
            <a:r>
              <a:rPr lang="en-ZA" dirty="0" smtClean="0">
                <a:solidFill>
                  <a:srgbClr val="FFFF00"/>
                </a:solidFill>
              </a:rPr>
              <a:t>SPLUMA elevates MSDFs</a:t>
            </a:r>
            <a:r>
              <a:rPr lang="en-ZA" dirty="0" smtClean="0"/>
              <a:t>:</a:t>
            </a:r>
          </a:p>
          <a:p>
            <a:pPr lvl="1"/>
            <a:r>
              <a:rPr lang="en-ZA" dirty="0"/>
              <a:t>a</a:t>
            </a:r>
            <a:r>
              <a:rPr lang="en-ZA" dirty="0" smtClean="0"/>
              <a:t>nyone taking land use decisions </a:t>
            </a:r>
            <a:r>
              <a:rPr lang="en-ZA" dirty="0" smtClean="0">
                <a:solidFill>
                  <a:srgbClr val="FFFF00"/>
                </a:solidFill>
              </a:rPr>
              <a:t>must follow MSDF, unless</a:t>
            </a:r>
            <a:r>
              <a:rPr lang="en-ZA" dirty="0" smtClean="0"/>
              <a:t>… ‘site specific circumstances…’</a:t>
            </a:r>
          </a:p>
          <a:p>
            <a:pPr lvl="1"/>
            <a:r>
              <a:rPr lang="en-ZA" dirty="0" smtClean="0"/>
              <a:t>schemes </a:t>
            </a:r>
            <a:r>
              <a:rPr lang="en-ZA" dirty="0" smtClean="0">
                <a:solidFill>
                  <a:srgbClr val="FFFF00"/>
                </a:solidFill>
              </a:rPr>
              <a:t>must be consistent</a:t>
            </a:r>
            <a:r>
              <a:rPr lang="en-ZA" dirty="0" smtClean="0"/>
              <a:t> with MSDF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812" y="3068960"/>
            <a:ext cx="692050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27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Why MSDF are important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SPLUMA says MSDFs must, for example:</a:t>
            </a:r>
          </a:p>
          <a:p>
            <a:r>
              <a:rPr lang="en-ZA" dirty="0" smtClean="0"/>
              <a:t>estimate housing </a:t>
            </a:r>
            <a:r>
              <a:rPr lang="en-ZA" dirty="0" smtClean="0">
                <a:solidFill>
                  <a:srgbClr val="FFFF00"/>
                </a:solidFill>
              </a:rPr>
              <a:t>demand</a:t>
            </a:r>
          </a:p>
          <a:p>
            <a:r>
              <a:rPr lang="en-ZA" dirty="0" smtClean="0"/>
              <a:t>identify location &amp; density of </a:t>
            </a:r>
            <a:r>
              <a:rPr lang="en-ZA" dirty="0" smtClean="0">
                <a:solidFill>
                  <a:srgbClr val="FFFF00"/>
                </a:solidFill>
              </a:rPr>
              <a:t>future housing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inclusionary</a:t>
            </a:r>
            <a:r>
              <a:rPr lang="en-ZA" dirty="0" smtClean="0"/>
              <a:t> housing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incremental upgrading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shortened</a:t>
            </a:r>
            <a:r>
              <a:rPr lang="en-ZA" dirty="0" smtClean="0"/>
              <a:t> land use development procedures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67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94231"/>
              </p:ext>
            </p:extLst>
          </p:nvPr>
        </p:nvGraphicFramePr>
        <p:xfrm>
          <a:off x="0" y="-57548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97630"/>
              </p:ext>
            </p:extLst>
          </p:nvPr>
        </p:nvGraphicFramePr>
        <p:xfrm>
          <a:off x="0" y="-57548"/>
          <a:ext cx="9144000" cy="691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Legislature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may (but does not have to) adopt provincial planning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Provincial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Executive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(if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provincial law says so:)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 additional decision if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provincial interest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affected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municipalities 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5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69648"/>
              </p:ext>
            </p:extLst>
          </p:nvPr>
        </p:nvGraphicFramePr>
        <p:xfrm>
          <a:off x="0" y="-57548"/>
          <a:ext cx="9144000" cy="691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Legislature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may (but does not have to) adopt provincial planning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Minister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regulations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/ guidelines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Provincial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Executive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(if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provincial law says so:)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 additional decision if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provincial interest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affected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Minister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takes additional decision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/ joins application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if national interest affected</a:t>
                      </a:r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municipalities 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municipalities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5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LUPA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Only provincial law that is aligned with SPLUMA</a:t>
            </a:r>
          </a:p>
          <a:p>
            <a:r>
              <a:rPr lang="en-ZA" dirty="0" smtClean="0"/>
              <a:t>Started ambitiously, ended with framework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976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339052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Includes </a:t>
            </a:r>
            <a:r>
              <a:rPr lang="en-ZA" dirty="0" smtClean="0">
                <a:solidFill>
                  <a:srgbClr val="FFFF00"/>
                </a:solidFill>
              </a:rPr>
              <a:t>further Land Use Planning Principles</a:t>
            </a:r>
          </a:p>
          <a:p>
            <a:r>
              <a:rPr lang="en-ZA" dirty="0" smtClean="0"/>
              <a:t>Further regulates PSDF, RSDFs, MSDFs</a:t>
            </a:r>
          </a:p>
          <a:p>
            <a:r>
              <a:rPr lang="en-ZA" dirty="0" smtClean="0"/>
              <a:t>Minimum standards for municipal decision making, procedures</a:t>
            </a:r>
          </a:p>
          <a:p>
            <a:r>
              <a:rPr lang="en-ZA" dirty="0" smtClean="0"/>
              <a:t>Gives further content to link between MSDF &amp; land use management decisions</a:t>
            </a:r>
          </a:p>
          <a:p>
            <a:r>
              <a:rPr lang="en-ZA" dirty="0" smtClean="0"/>
              <a:t>Regulates </a:t>
            </a:r>
            <a:r>
              <a:rPr lang="en-ZA" dirty="0" smtClean="0">
                <a:solidFill>
                  <a:srgbClr val="FFFF00"/>
                </a:solidFill>
              </a:rPr>
              <a:t>Provincial Land Use Management Decision</a:t>
            </a:r>
            <a:r>
              <a:rPr lang="en-ZA" dirty="0" smtClean="0"/>
              <a:t> making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6289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Going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legal / institutional regime still </a:t>
            </a:r>
            <a:r>
              <a:rPr lang="en-ZA" dirty="0" smtClean="0">
                <a:solidFill>
                  <a:srgbClr val="FFFF00"/>
                </a:solidFill>
              </a:rPr>
              <a:t>incomplete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crucial:</a:t>
            </a:r>
            <a:endParaRPr lang="en-ZA" dirty="0"/>
          </a:p>
          <a:p>
            <a:pPr lvl="1"/>
            <a:r>
              <a:rPr lang="en-ZA" dirty="0" smtClean="0"/>
              <a:t>next generation </a:t>
            </a:r>
            <a:r>
              <a:rPr lang="en-ZA" dirty="0" smtClean="0">
                <a:solidFill>
                  <a:srgbClr val="FFFF00"/>
                </a:solidFill>
              </a:rPr>
              <a:t>MSDFs  </a:t>
            </a:r>
            <a:r>
              <a:rPr lang="en-ZA" dirty="0" smtClean="0"/>
              <a:t>- 2016-2021 IDPs</a:t>
            </a:r>
          </a:p>
          <a:p>
            <a:pPr lvl="1"/>
            <a:r>
              <a:rPr lang="en-ZA" dirty="0" smtClean="0"/>
              <a:t>roll-out of </a:t>
            </a:r>
            <a:r>
              <a:rPr lang="en-ZA" dirty="0" smtClean="0">
                <a:solidFill>
                  <a:srgbClr val="FFFF00"/>
                </a:solidFill>
              </a:rPr>
              <a:t>municipal by-laws</a:t>
            </a:r>
            <a:r>
              <a:rPr lang="en-ZA" dirty="0" smtClean="0"/>
              <a:t> and </a:t>
            </a:r>
            <a:r>
              <a:rPr lang="en-ZA" dirty="0" smtClean="0">
                <a:solidFill>
                  <a:srgbClr val="FFFF00"/>
                </a:solidFill>
              </a:rPr>
              <a:t>land use schemes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role of </a:t>
            </a:r>
            <a:r>
              <a:rPr lang="en-ZA" dirty="0" smtClean="0">
                <a:solidFill>
                  <a:srgbClr val="FFFF00"/>
                </a:solidFill>
              </a:rPr>
              <a:t>traditional leaders?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uneven LG </a:t>
            </a:r>
            <a:r>
              <a:rPr lang="en-ZA" dirty="0" smtClean="0">
                <a:solidFill>
                  <a:srgbClr val="FFFF00"/>
                </a:solidFill>
              </a:rPr>
              <a:t>capability</a:t>
            </a:r>
            <a:r>
              <a:rPr lang="en-ZA" dirty="0" smtClean="0"/>
              <a:t> to implement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new orientation for provinces</a:t>
            </a:r>
          </a:p>
          <a:p>
            <a:pPr lvl="1"/>
            <a:r>
              <a:rPr lang="en-ZA" dirty="0" smtClean="0"/>
              <a:t>from taking decisions </a:t>
            </a:r>
            <a:r>
              <a:rPr lang="en-ZA" dirty="0" smtClean="0">
                <a:sym typeface="Wingdings" pitchFamily="2" charset="2"/>
              </a:rPr>
              <a:t> </a:t>
            </a:r>
            <a:r>
              <a:rPr lang="en-ZA" dirty="0" smtClean="0">
                <a:solidFill>
                  <a:srgbClr val="FFFF00"/>
                </a:solidFill>
                <a:sym typeface="Wingdings" pitchFamily="2" charset="2"/>
              </a:rPr>
              <a:t>monitor/support</a:t>
            </a:r>
            <a:r>
              <a:rPr lang="en-ZA" dirty="0" smtClean="0">
                <a:sym typeface="Wingdings" pitchFamily="2" charset="2"/>
              </a:rPr>
              <a:t> (+ plan provincially)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6972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Review of by-laws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relationship </a:t>
            </a:r>
            <a:r>
              <a:rPr lang="en-ZA" dirty="0"/>
              <a:t>between </a:t>
            </a:r>
            <a:r>
              <a:rPr lang="en-ZA" dirty="0" smtClean="0"/>
              <a:t>by-law </a:t>
            </a:r>
            <a:r>
              <a:rPr lang="en-ZA" dirty="0"/>
              <a:t>and provincial </a:t>
            </a:r>
            <a:r>
              <a:rPr lang="en-ZA" dirty="0" smtClean="0"/>
              <a:t>law?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link </a:t>
            </a:r>
            <a:r>
              <a:rPr lang="en-ZA" dirty="0"/>
              <a:t>between </a:t>
            </a:r>
            <a:r>
              <a:rPr lang="en-ZA" dirty="0" smtClean="0"/>
              <a:t>municipal SDFs &amp; land </a:t>
            </a:r>
            <a:r>
              <a:rPr lang="en-ZA" dirty="0"/>
              <a:t>use </a:t>
            </a:r>
            <a:r>
              <a:rPr lang="en-ZA" dirty="0" smtClean="0"/>
              <a:t>management?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provisions on informality </a:t>
            </a:r>
            <a:r>
              <a:rPr lang="en-ZA" dirty="0"/>
              <a:t>and insecure tenure </a:t>
            </a:r>
            <a:r>
              <a:rPr lang="en-ZA" dirty="0" smtClean="0"/>
              <a:t>arrangements?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provisions to combine </a:t>
            </a:r>
            <a:r>
              <a:rPr lang="en-ZA" dirty="0"/>
              <a:t>approval </a:t>
            </a:r>
            <a:r>
              <a:rPr lang="en-ZA" dirty="0" smtClean="0"/>
              <a:t>processes?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p</a:t>
            </a:r>
            <a:r>
              <a:rPr lang="en-ZA" dirty="0" smtClean="0"/>
              <a:t>rovisions to address capacity challenges?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100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95503"/>
            <a:ext cx="9196046" cy="544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Thank you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sz="3600" dirty="0" smtClean="0"/>
              <a:t>jdevisser@uwc.ac.za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ZA" dirty="0" smtClean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01439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45601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7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64896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8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r>
              <a:rPr lang="en-ZA" sz="4400" dirty="0" smtClean="0"/>
              <a:t>Who does what?</a:t>
            </a:r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endParaRPr lang="en-ZA" sz="4400" dirty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r>
              <a:rPr lang="en-ZA" sz="4400" dirty="0" smtClean="0"/>
              <a:t>.</a:t>
            </a:r>
            <a:endParaRPr lang="en-ZA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82465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0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6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74677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721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7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372180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721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8914</TotalTime>
  <Words>1526</Words>
  <Application>Microsoft Office PowerPoint</Application>
  <PresentationFormat>On-screen Show (4:3)</PresentationFormat>
  <Paragraphs>358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Office Theme</vt:lpstr>
      <vt:lpstr>Spatial Planning and Land Use Management Act  PHA / Centre for Environmental Rights / Centre of Excellence on Food Security</vt:lpstr>
      <vt:lpstr>Spatial Planning and Land Use Management Act (SPLUMA)</vt:lpstr>
      <vt:lpstr>History of SPLUMA</vt:lpstr>
      <vt:lpstr>History of SPLUMA</vt:lpstr>
      <vt:lpstr>History of SPLUMA</vt:lpstr>
      <vt:lpstr>History of SPLUMA</vt:lpstr>
      <vt:lpstr>History of SPLUMA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SPLUMA’s Architecture of Laws</vt:lpstr>
      <vt:lpstr>SPLUMA’s Development Principles</vt:lpstr>
      <vt:lpstr>SPLUMA’s SDFs</vt:lpstr>
      <vt:lpstr>SPLUMA’s SDFs</vt:lpstr>
      <vt:lpstr>SPLUMA’s SDFs</vt:lpstr>
      <vt:lpstr>SPLUMA’s SDFs</vt:lpstr>
      <vt:lpstr>Why MSDF are important</vt:lpstr>
      <vt:lpstr>PowerPoint Presentation</vt:lpstr>
      <vt:lpstr>PowerPoint Presentation</vt:lpstr>
      <vt:lpstr>PowerPoint Presentation</vt:lpstr>
      <vt:lpstr>LUPA</vt:lpstr>
      <vt:lpstr>PowerPoint Presentation</vt:lpstr>
      <vt:lpstr>Going forward</vt:lpstr>
      <vt:lpstr>Review of by-laws</vt:lpstr>
      <vt:lpstr>PowerPoint Presentation</vt:lpstr>
      <vt:lpstr> Thank you  jdevisser@uwc.ac.za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722</cp:revision>
  <dcterms:created xsi:type="dcterms:W3CDTF">2012-05-11T08:36:08Z</dcterms:created>
  <dcterms:modified xsi:type="dcterms:W3CDTF">2017-08-31T11:23:55Z</dcterms:modified>
</cp:coreProperties>
</file>